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09" r:id="rId2"/>
    <p:sldId id="410" r:id="rId3"/>
    <p:sldId id="411" r:id="rId4"/>
    <p:sldId id="412" r:id="rId5"/>
    <p:sldId id="417" r:id="rId6"/>
    <p:sldId id="384" r:id="rId7"/>
    <p:sldId id="387" r:id="rId8"/>
    <p:sldId id="299" r:id="rId9"/>
    <p:sldId id="388" r:id="rId10"/>
    <p:sldId id="406" r:id="rId11"/>
    <p:sldId id="405" r:id="rId12"/>
    <p:sldId id="403" r:id="rId13"/>
    <p:sldId id="407" r:id="rId14"/>
    <p:sldId id="404" r:id="rId15"/>
    <p:sldId id="398" r:id="rId16"/>
    <p:sldId id="413" r:id="rId17"/>
    <p:sldId id="390" r:id="rId18"/>
    <p:sldId id="415" r:id="rId19"/>
    <p:sldId id="416" r:id="rId20"/>
    <p:sldId id="402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idole" panose="020B0604020202020204" charset="0"/>
      <p:regular r:id="rId31"/>
    </p:embeddedFont>
    <p:embeddedFont>
      <p:font typeface="League Spartan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Mount" initials="GM" lastIdx="7" clrIdx="0">
    <p:extLst>
      <p:ext uri="{19B8F6BF-5375-455C-9EA6-DF929625EA0E}">
        <p15:presenceInfo xmlns:p15="http://schemas.microsoft.com/office/powerpoint/2012/main" userId="57d2ab2a84d54c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79213" autoAdjust="0"/>
  </p:normalViewPr>
  <p:slideViewPr>
    <p:cSldViewPr>
      <p:cViewPr varScale="1">
        <p:scale>
          <a:sx n="39" d="100"/>
          <a:sy n="39" d="100"/>
        </p:scale>
        <p:origin x="1365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20:19:50.227" idx="5">
    <p:pos x="10051" y="365"/>
    <p:text>Add some scripting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wiy.co/pq-joi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https://swiy.co/musopen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with our data when we use a join versus a lookup.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that our baseball team is the Left table and the Football teams is the Right table. If I </a:t>
            </a:r>
            <a:r>
              <a:rPr lang="en-US" i="1" dirty="0"/>
              <a:t>only </a:t>
            </a:r>
            <a:r>
              <a:rPr lang="en-US" i="0" dirty="0"/>
              <a:t>want the records of cities who have a baseball championship I can use a left anti. Vice versa for football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looking to individually take a Power Query class I have a surprise here at the end…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coming! Feel free to contact me anytime, find me on LinkedIn, I also write frequently on this stuff so check out my website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500C5-13F7-48FC-8160-C29AECF6C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2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a data analyst give me data on how I did</a:t>
            </a:r>
          </a:p>
          <a:p>
            <a:r>
              <a:rPr lang="en-US" dirty="0"/>
              <a:t>Testimonials also VERY helpful.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">
                <a:solidFill>
                  <a:srgbClr val="000000"/>
                </a:solidFill>
                <a:latin typeface="Gidole"/>
                <a:hlinkClick r:id="rId3"/>
              </a:rPr>
              <a:t>https://swiy.co/pq-joins</a:t>
            </a:r>
            <a:r>
              <a:rPr lang="en-US" sz="1200" spc="30">
                <a:solidFill>
                  <a:srgbClr val="000000"/>
                </a:solidFill>
                <a:latin typeface="Gidole"/>
              </a:rPr>
              <a:t>  </a:t>
            </a:r>
            <a:endParaRPr lang="en-US"/>
          </a:p>
          <a:p>
            <a:r>
              <a:rPr lang="en-US" dirty="0"/>
              <a:t>This is an Excel class, so we won’t be looking at PowerPoint the whole time – to follow along, you will see that all assets are divided by section.</a:t>
            </a:r>
          </a:p>
          <a:p>
            <a:r>
              <a:rPr lang="en-US" dirty="0"/>
              <a:t>Some of our Excel time will be Demos – for this I will be walking through some procedure in Excel.</a:t>
            </a:r>
          </a:p>
          <a:p>
            <a:r>
              <a:rPr lang="en-US" dirty="0"/>
              <a:t>If you need any datasets they will be included in each sub-folder. </a:t>
            </a:r>
          </a:p>
          <a:p>
            <a:r>
              <a:rPr lang="en-US" dirty="0"/>
              <a:t>Then there may be a Drill where you will work on it for yourself during some specified period of time. </a:t>
            </a:r>
          </a:p>
          <a:p>
            <a:r>
              <a:rPr lang="en-US" dirty="0"/>
              <a:t>	I have provided written notes/instructions about the Demos which you can refer to while working on the Drills.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the first two names are Ty Cobb and Babe Ruth but how would I know that for sure? It’s not English? Why are we using these? If you have done a lookup before you may know why. We are going to get a lot more advanced with </a:t>
            </a:r>
            <a:r>
              <a:rPr lang="en-US"/>
              <a:t>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hyperlink" Target="https://github.com/gadenbuie/tidyexplain#mutating-jo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gadenbuie/tidyexplain#mutating-joi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stringfestanalytics.com/pq-worksho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ocial.stringfestanalytics.com/event-feedback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swiy.co/learn-pq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swiy.co/pq-joi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716308" y="4022266"/>
            <a:ext cx="13542992" cy="56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FIRST STEPS FOR POWER QUERY WITH MICROSOFT EXCEL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983FD8-21D4-4BAD-97D1-1505840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8270329" cy="984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21" y="8348659"/>
            <a:ext cx="113021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25F60-2CC2-45F0-B695-A709AAC6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3" y="145944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06793" y="8587192"/>
            <a:ext cx="11302158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B7018-D3FC-41DF-A1BB-95C0D5AF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93" y="236587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Power Query way)</a:t>
            </a:r>
          </a:p>
        </p:txBody>
      </p:sp>
    </p:spTree>
    <p:extLst>
      <p:ext uri="{BB962C8B-B14F-4D97-AF65-F5344CB8AC3E}">
        <p14:creationId xmlns:p14="http://schemas.microsoft.com/office/powerpoint/2010/main" val="22207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THERE’S A WORLD OF JOINS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564B-4F08-4352-A5E6-0D87D31D5167}"/>
              </a:ext>
            </a:extLst>
          </p:cNvPr>
          <p:cNvGrpSpPr/>
          <p:nvPr/>
        </p:nvGrpSpPr>
        <p:grpSpPr>
          <a:xfrm>
            <a:off x="2897526" y="1851104"/>
            <a:ext cx="3485147" cy="1919036"/>
            <a:chOff x="1447800" y="4145280"/>
            <a:chExt cx="6934200" cy="39700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83DABC-862A-41A5-9420-0C724A95A99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199AE8-9C96-4C2E-812C-A1C0480CC9C0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4DD117-100D-43C0-9FCE-471BBE80236E}"/>
              </a:ext>
            </a:extLst>
          </p:cNvPr>
          <p:cNvSpPr txBox="1"/>
          <p:nvPr/>
        </p:nvSpPr>
        <p:spPr>
          <a:xfrm>
            <a:off x="3203573" y="12776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OUTER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22E1C4-5B24-4C78-AFCC-F05B26853867}"/>
              </a:ext>
            </a:extLst>
          </p:cNvPr>
          <p:cNvGrpSpPr/>
          <p:nvPr/>
        </p:nvGrpSpPr>
        <p:grpSpPr>
          <a:xfrm>
            <a:off x="7265914" y="3527504"/>
            <a:ext cx="3485147" cy="1919036"/>
            <a:chOff x="1447800" y="4145280"/>
            <a:chExt cx="6934200" cy="39700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51EC3-7A35-4B51-891D-056E257C5728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2789A0-E869-41F4-8550-282FFCF02C1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A3B713-E968-4BC7-939E-A17F132F580D}"/>
              </a:ext>
            </a:extLst>
          </p:cNvPr>
          <p:cNvSpPr txBox="1"/>
          <p:nvPr/>
        </p:nvSpPr>
        <p:spPr>
          <a:xfrm>
            <a:off x="7571961" y="29540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FULL OUTER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AB9F3-7715-413C-A3C5-2C8061C94D77}"/>
              </a:ext>
            </a:extLst>
          </p:cNvPr>
          <p:cNvGrpSpPr/>
          <p:nvPr/>
        </p:nvGrpSpPr>
        <p:grpSpPr>
          <a:xfrm>
            <a:off x="11729653" y="1896218"/>
            <a:ext cx="3485147" cy="1919036"/>
            <a:chOff x="1447800" y="4145280"/>
            <a:chExt cx="6934200" cy="3970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94C324-20AA-4ACE-9A43-31D40A0B3EBA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494E74-F382-4BD3-A5DB-A6330BE7B7E5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D67FE-75D7-471F-A4B4-4480245DB9B7}"/>
              </a:ext>
            </a:extLst>
          </p:cNvPr>
          <p:cNvSpPr txBox="1"/>
          <p:nvPr/>
        </p:nvSpPr>
        <p:spPr>
          <a:xfrm>
            <a:off x="12035700" y="132274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OUTER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E882C5-469E-49EB-9E52-9B6ADF4E4171}"/>
              </a:ext>
            </a:extLst>
          </p:cNvPr>
          <p:cNvSpPr/>
          <p:nvPr/>
        </p:nvSpPr>
        <p:spPr>
          <a:xfrm>
            <a:off x="8606356" y="6525224"/>
            <a:ext cx="804265" cy="1484115"/>
          </a:xfrm>
          <a:custGeom>
            <a:avLst/>
            <a:gdLst>
              <a:gd name="connsiteX0" fmla="*/ 399633 w 804265"/>
              <a:gd name="connsiteY0" fmla="*/ 0 h 1484115"/>
              <a:gd name="connsiteX1" fmla="*/ 490180 w 804265"/>
              <a:gd name="connsiteY1" fmla="*/ 66719 h 1484115"/>
              <a:gd name="connsiteX2" fmla="*/ 804265 w 804265"/>
              <a:gd name="connsiteY2" fmla="*/ 743899 h 1484115"/>
              <a:gd name="connsiteX3" fmla="*/ 490180 w 804265"/>
              <a:gd name="connsiteY3" fmla="*/ 1421079 h 1484115"/>
              <a:gd name="connsiteX4" fmla="*/ 404632 w 804265"/>
              <a:gd name="connsiteY4" fmla="*/ 1484115 h 1484115"/>
              <a:gd name="connsiteX5" fmla="*/ 314085 w 804265"/>
              <a:gd name="connsiteY5" fmla="*/ 1417396 h 1484115"/>
              <a:gd name="connsiteX6" fmla="*/ 0 w 804265"/>
              <a:gd name="connsiteY6" fmla="*/ 740216 h 1484115"/>
              <a:gd name="connsiteX7" fmla="*/ 314085 w 804265"/>
              <a:gd name="connsiteY7" fmla="*/ 63036 h 1484115"/>
              <a:gd name="connsiteX8" fmla="*/ 399633 w 804265"/>
              <a:gd name="connsiteY8" fmla="*/ 0 h 14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265" h="1484115">
                <a:moveTo>
                  <a:pt x="399633" y="0"/>
                </a:moveTo>
                <a:lnTo>
                  <a:pt x="490180" y="66719"/>
                </a:lnTo>
                <a:cubicBezTo>
                  <a:pt x="684238" y="240025"/>
                  <a:pt x="804265" y="479444"/>
                  <a:pt x="804265" y="743899"/>
                </a:cubicBezTo>
                <a:cubicBezTo>
                  <a:pt x="804265" y="1008354"/>
                  <a:pt x="684238" y="1247773"/>
                  <a:pt x="490180" y="1421079"/>
                </a:cubicBezTo>
                <a:lnTo>
                  <a:pt x="404632" y="1484115"/>
                </a:lnTo>
                <a:lnTo>
                  <a:pt x="314085" y="1417396"/>
                </a:lnTo>
                <a:cubicBezTo>
                  <a:pt x="120027" y="1244090"/>
                  <a:pt x="0" y="1004671"/>
                  <a:pt x="0" y="740216"/>
                </a:cubicBezTo>
                <a:cubicBezTo>
                  <a:pt x="0" y="475761"/>
                  <a:pt x="120027" y="236342"/>
                  <a:pt x="314085" y="63036"/>
                </a:cubicBezTo>
                <a:lnTo>
                  <a:pt x="399633" y="0"/>
                </a:lnTo>
                <a:close/>
              </a:path>
            </a:pathLst>
          </a:cu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latin typeface="Gidole" panose="02000503000000000000" pitchFamily="50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D73088-0512-475B-800A-5581D8CF9C04}"/>
              </a:ext>
            </a:extLst>
          </p:cNvPr>
          <p:cNvSpPr/>
          <p:nvPr/>
        </p:nvSpPr>
        <p:spPr>
          <a:xfrm>
            <a:off x="9005989" y="6307762"/>
            <a:ext cx="1745073" cy="1915354"/>
          </a:xfrm>
          <a:custGeom>
            <a:avLst/>
            <a:gdLst>
              <a:gd name="connsiteX0" fmla="*/ 672720 w 1745073"/>
              <a:gd name="connsiteY0" fmla="*/ 0 h 1915354"/>
              <a:gd name="connsiteX1" fmla="*/ 1745073 w 1745073"/>
              <a:gd name="connsiteY1" fmla="*/ 957677 h 1915354"/>
              <a:gd name="connsiteX2" fmla="*/ 672720 w 1745073"/>
              <a:gd name="connsiteY2" fmla="*/ 1915354 h 1915354"/>
              <a:gd name="connsiteX3" fmla="*/ 73157 w 1745073"/>
              <a:gd name="connsiteY3" fmla="*/ 1751798 h 1915354"/>
              <a:gd name="connsiteX4" fmla="*/ 4999 w 1745073"/>
              <a:gd name="connsiteY4" fmla="*/ 1701576 h 1915354"/>
              <a:gd name="connsiteX5" fmla="*/ 90547 w 1745073"/>
              <a:gd name="connsiteY5" fmla="*/ 1638540 h 1915354"/>
              <a:gd name="connsiteX6" fmla="*/ 404632 w 1745073"/>
              <a:gd name="connsiteY6" fmla="*/ 961360 h 1915354"/>
              <a:gd name="connsiteX7" fmla="*/ 90547 w 1745073"/>
              <a:gd name="connsiteY7" fmla="*/ 284180 h 1915354"/>
              <a:gd name="connsiteX8" fmla="*/ 0 w 1745073"/>
              <a:gd name="connsiteY8" fmla="*/ 217461 h 1915354"/>
              <a:gd name="connsiteX9" fmla="*/ 73157 w 1745073"/>
              <a:gd name="connsiteY9" fmla="*/ 163556 h 1915354"/>
              <a:gd name="connsiteX10" fmla="*/ 672720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672720" y="0"/>
                </a:moveTo>
                <a:cubicBezTo>
                  <a:pt x="1264964" y="0"/>
                  <a:pt x="1745073" y="428767"/>
                  <a:pt x="1745073" y="957677"/>
                </a:cubicBezTo>
                <a:cubicBezTo>
                  <a:pt x="1745073" y="1486587"/>
                  <a:pt x="1264964" y="1915354"/>
                  <a:pt x="672720" y="1915354"/>
                </a:cubicBezTo>
                <a:cubicBezTo>
                  <a:pt x="450628" y="1915354"/>
                  <a:pt x="244306" y="1855059"/>
                  <a:pt x="73157" y="1751798"/>
                </a:cubicBezTo>
                <a:lnTo>
                  <a:pt x="4999" y="1701576"/>
                </a:lnTo>
                <a:lnTo>
                  <a:pt x="90547" y="1638540"/>
                </a:lnTo>
                <a:cubicBezTo>
                  <a:pt x="284605" y="1465234"/>
                  <a:pt x="404632" y="1225815"/>
                  <a:pt x="404632" y="961360"/>
                </a:cubicBezTo>
                <a:cubicBezTo>
                  <a:pt x="404632" y="696905"/>
                  <a:pt x="284605" y="457486"/>
                  <a:pt x="90547" y="284180"/>
                </a:cubicBezTo>
                <a:lnTo>
                  <a:pt x="0" y="217461"/>
                </a:lnTo>
                <a:lnTo>
                  <a:pt x="73157" y="163556"/>
                </a:lnTo>
                <a:cubicBezTo>
                  <a:pt x="244306" y="60296"/>
                  <a:pt x="450628" y="0"/>
                  <a:pt x="6727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FABB7C-BA44-4879-AD17-87B72005FC67}"/>
              </a:ext>
            </a:extLst>
          </p:cNvPr>
          <p:cNvSpPr/>
          <p:nvPr/>
        </p:nvSpPr>
        <p:spPr>
          <a:xfrm>
            <a:off x="7265915" y="6311445"/>
            <a:ext cx="1745073" cy="1915354"/>
          </a:xfrm>
          <a:custGeom>
            <a:avLst/>
            <a:gdLst>
              <a:gd name="connsiteX0" fmla="*/ 1072353 w 1745073"/>
              <a:gd name="connsiteY0" fmla="*/ 0 h 1915354"/>
              <a:gd name="connsiteX1" fmla="*/ 1671916 w 1745073"/>
              <a:gd name="connsiteY1" fmla="*/ 163556 h 1915354"/>
              <a:gd name="connsiteX2" fmla="*/ 1740074 w 1745073"/>
              <a:gd name="connsiteY2" fmla="*/ 213778 h 1915354"/>
              <a:gd name="connsiteX3" fmla="*/ 1654526 w 1745073"/>
              <a:gd name="connsiteY3" fmla="*/ 276814 h 1915354"/>
              <a:gd name="connsiteX4" fmla="*/ 1340441 w 1745073"/>
              <a:gd name="connsiteY4" fmla="*/ 953994 h 1915354"/>
              <a:gd name="connsiteX5" fmla="*/ 1654526 w 1745073"/>
              <a:gd name="connsiteY5" fmla="*/ 1631174 h 1915354"/>
              <a:gd name="connsiteX6" fmla="*/ 1745073 w 1745073"/>
              <a:gd name="connsiteY6" fmla="*/ 1697893 h 1915354"/>
              <a:gd name="connsiteX7" fmla="*/ 1671916 w 1745073"/>
              <a:gd name="connsiteY7" fmla="*/ 1751798 h 1915354"/>
              <a:gd name="connsiteX8" fmla="*/ 1072353 w 1745073"/>
              <a:gd name="connsiteY8" fmla="*/ 1915354 h 1915354"/>
              <a:gd name="connsiteX9" fmla="*/ 0 w 1745073"/>
              <a:gd name="connsiteY9" fmla="*/ 957677 h 1915354"/>
              <a:gd name="connsiteX10" fmla="*/ 1072353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1072353" y="0"/>
                </a:moveTo>
                <a:cubicBezTo>
                  <a:pt x="1294445" y="0"/>
                  <a:pt x="1500767" y="60296"/>
                  <a:pt x="1671916" y="163556"/>
                </a:cubicBezTo>
                <a:lnTo>
                  <a:pt x="1740074" y="213778"/>
                </a:lnTo>
                <a:lnTo>
                  <a:pt x="1654526" y="276814"/>
                </a:lnTo>
                <a:cubicBezTo>
                  <a:pt x="1460468" y="450120"/>
                  <a:pt x="1340441" y="689539"/>
                  <a:pt x="1340441" y="953994"/>
                </a:cubicBezTo>
                <a:cubicBezTo>
                  <a:pt x="1340441" y="1218449"/>
                  <a:pt x="1460468" y="1457868"/>
                  <a:pt x="1654526" y="1631174"/>
                </a:cubicBezTo>
                <a:lnTo>
                  <a:pt x="1745073" y="1697893"/>
                </a:lnTo>
                <a:lnTo>
                  <a:pt x="1671916" y="1751798"/>
                </a:lnTo>
                <a:cubicBezTo>
                  <a:pt x="1500767" y="1855059"/>
                  <a:pt x="1294445" y="1915354"/>
                  <a:pt x="1072353" y="1915354"/>
                </a:cubicBezTo>
                <a:cubicBezTo>
                  <a:pt x="480109" y="1915354"/>
                  <a:pt x="0" y="1486587"/>
                  <a:pt x="0" y="957677"/>
                </a:cubicBezTo>
                <a:cubicBezTo>
                  <a:pt x="0" y="428767"/>
                  <a:pt x="480109" y="0"/>
                  <a:pt x="107235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4C971-CFAA-485F-853B-7046321D2D28}"/>
              </a:ext>
            </a:extLst>
          </p:cNvPr>
          <p:cNvSpPr txBox="1"/>
          <p:nvPr/>
        </p:nvSpPr>
        <p:spPr>
          <a:xfrm>
            <a:off x="7571961" y="573429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INNER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36B0E4-814F-4B36-B3E4-01D7D28CD721}"/>
              </a:ext>
            </a:extLst>
          </p:cNvPr>
          <p:cNvGrpSpPr/>
          <p:nvPr/>
        </p:nvGrpSpPr>
        <p:grpSpPr>
          <a:xfrm>
            <a:off x="2897526" y="8223050"/>
            <a:ext cx="3485147" cy="1919036"/>
            <a:chOff x="1447800" y="4145280"/>
            <a:chExt cx="6934200" cy="39700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272C08-7E06-40F9-8639-974FD159229D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31037B-0386-43C0-82A1-437EDBD250FB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6B774E-1062-4A78-B561-6B9E910644E3}"/>
              </a:ext>
            </a:extLst>
          </p:cNvPr>
          <p:cNvSpPr txBox="1"/>
          <p:nvPr/>
        </p:nvSpPr>
        <p:spPr>
          <a:xfrm>
            <a:off x="3203573" y="764957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BA8F77-6832-407B-B5DD-0D68C4078D99}"/>
              </a:ext>
            </a:extLst>
          </p:cNvPr>
          <p:cNvGrpSpPr/>
          <p:nvPr/>
        </p:nvGrpSpPr>
        <p:grpSpPr>
          <a:xfrm>
            <a:off x="12035700" y="8219367"/>
            <a:ext cx="3485147" cy="1919036"/>
            <a:chOff x="1447800" y="4145280"/>
            <a:chExt cx="6934200" cy="39700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4FA5D7-BFF1-4E8B-8A1E-247EF682A125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D10862-6C1A-4BDD-948E-016F78FE3A7E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3CEF7A-94DE-4232-B4FA-EF2A2CE63C9B}"/>
              </a:ext>
            </a:extLst>
          </p:cNvPr>
          <p:cNvSpPr txBox="1"/>
          <p:nvPr/>
        </p:nvSpPr>
        <p:spPr>
          <a:xfrm>
            <a:off x="12341747" y="764589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2478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523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championships-demo.xlsx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Which cities can claim </a:t>
            </a:r>
            <a:r>
              <a:rPr lang="en-US" sz="4000" i="1" dirty="0">
                <a:latin typeface="Gidole" panose="02000503000000000000" pitchFamily="50" charset="0"/>
                <a:ea typeface="Roboto Mono" pitchFamily="2" charset="0"/>
              </a:rPr>
              <a:t>only </a:t>
            </a: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a baseball or football championship?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451623-F32A-493A-968D-35E851D63357}"/>
              </a:ext>
            </a:extLst>
          </p:cNvPr>
          <p:cNvGrpSpPr/>
          <p:nvPr/>
        </p:nvGrpSpPr>
        <p:grpSpPr>
          <a:xfrm>
            <a:off x="1143000" y="4914900"/>
            <a:ext cx="6934200" cy="3970020"/>
            <a:chOff x="1447800" y="4145280"/>
            <a:chExt cx="6934200" cy="39700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E1159E-2CA8-4DE3-90AC-0DF68600C20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latin typeface="Gidole" panose="02000503000000000000" pitchFamily="50" charset="0"/>
                </a:rPr>
                <a:t>Baseball</a:t>
              </a:r>
              <a:endParaRPr lang="en-US" b="1" dirty="0">
                <a:latin typeface="Gidole" panose="02000503000000000000" pitchFamily="5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5405F1-A530-40F7-AD29-2AF38F83E8E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Football</a:t>
              </a:r>
              <a:endParaRPr lang="en-US" sz="2800" b="1" dirty="0">
                <a:solidFill>
                  <a:schemeClr val="tx1"/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30442-FB41-4321-ADCA-45C48D815706}"/>
              </a:ext>
            </a:extLst>
          </p:cNvPr>
          <p:cNvSpPr txBox="1"/>
          <p:nvPr/>
        </p:nvSpPr>
        <p:spPr>
          <a:xfrm>
            <a:off x="1524000" y="4156739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BFC9-FD88-44F9-9D3C-8AE14064DCE2}"/>
              </a:ext>
            </a:extLst>
          </p:cNvPr>
          <p:cNvGrpSpPr/>
          <p:nvPr/>
        </p:nvGrpSpPr>
        <p:grpSpPr>
          <a:xfrm>
            <a:off x="10058400" y="4839712"/>
            <a:ext cx="6934200" cy="3970020"/>
            <a:chOff x="1447800" y="4145280"/>
            <a:chExt cx="6934200" cy="3970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550919-6D64-41B5-AF2D-A2156DA855F2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Football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F22C61-27CF-4893-AB7C-41FA5AB0B632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Baseball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FF5501-5201-47C3-A805-740926ACB728}"/>
              </a:ext>
            </a:extLst>
          </p:cNvPr>
          <p:cNvSpPr txBox="1"/>
          <p:nvPr/>
        </p:nvSpPr>
        <p:spPr>
          <a:xfrm>
            <a:off x="10449606" y="4062651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136807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2960593"/>
            <a:ext cx="7624318" cy="169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chemeClr val="bg1"/>
                </a:solidFill>
                <a:latin typeface="Gidole"/>
              </a:rPr>
              <a:t>Learn more and connect at </a:t>
            </a:r>
            <a:r>
              <a:rPr lang="en-US" sz="3400" spc="340" dirty="0">
                <a:solidFill>
                  <a:schemeClr val="bg1"/>
                </a:solidFill>
                <a:latin typeface="Gido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https://social.stringfestanalytics.com/pq-workshops </a:t>
            </a:r>
            <a:endParaRPr lang="en-US" sz="3400" spc="340" dirty="0">
              <a:solidFill>
                <a:schemeClr val="bg1"/>
              </a:solidFill>
              <a:latin typeface="Gidole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Power Query corporate training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63B4FF6-BF88-4463-8657-7F5CDE66B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86" y="752926"/>
            <a:ext cx="6336807" cy="8200574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745137F5-7D9B-7863-8E4A-8A625B048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19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375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3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twitter.com/</a:t>
            </a:r>
            <a:r>
              <a:rPr kumimoji="0" lang="en-US" sz="3000" b="0" i="0" u="none" strike="noStrike" kern="1200" cap="none" spc="30" normalizeH="0" baseline="0" noProof="0" dirty="0" err="1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gjmount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F2F0F4"/>
              </a:solidFill>
              <a:effectLst/>
              <a:uLnTx/>
              <a:uFillTx/>
              <a:latin typeface="Gidole"/>
              <a:ea typeface="+mn-ea"/>
              <a:cs typeface="+mn-c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TAKE THE SURVEY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8727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dole" panose="02000503000000000000" pitchFamily="2" charset="0"/>
                <a:ea typeface="Roboto Mono" pitchFamily="2" charset="0"/>
              </a:rPr>
              <a:t>How did I do today? Testimonials or other data welcome!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6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https://social.stringfestanalytics.com/event-feedback</a:t>
            </a:r>
            <a:r>
              <a:rPr lang="en-US" sz="6600" dirty="0">
                <a:latin typeface="Gidole" panose="02000503000000000000" pitchFamily="2" charset="0"/>
                <a:ea typeface="Roboto Mono" pitchFamily="2" charset="0"/>
              </a:rPr>
              <a:t>  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2F3175D-B642-4C36-959D-6981F5B7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36284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FINAL 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Thanks for joining!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A recap email with recording, survey and more will be coming…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The recording stays up </a:t>
            </a:r>
            <a:r>
              <a:rPr lang="en-US" sz="4000">
                <a:latin typeface="Gidole" panose="02000503000000000000" pitchFamily="2" charset="0"/>
                <a:ea typeface="Roboto Mono" pitchFamily="2" charset="0"/>
              </a:rPr>
              <a:t>for seven days!</a:t>
            </a:r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9105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HI, I’M GEORGE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4966"/>
            <a:ext cx="3650350" cy="8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pic>
        <p:nvPicPr>
          <p:cNvPr id="1026" name="Picture 2" descr="Stringfest Analytics main logo">
            <a:extLst>
              <a:ext uri="{FF2B5EF4-FFF2-40B4-BE49-F238E27FC236}">
                <a16:creationId xmlns:a16="http://schemas.microsoft.com/office/drawing/2014/main" id="{91E3DBD0-9F19-4DA0-9F7B-70621753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6302842"/>
            <a:ext cx="5733655" cy="42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4CA8B8A9-7FAE-4585-84F4-FB5AE118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60" y="2721308"/>
            <a:ext cx="3010084" cy="39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hotos of Cleveland">
            <a:extLst>
              <a:ext uri="{FF2B5EF4-FFF2-40B4-BE49-F238E27FC236}">
                <a16:creationId xmlns:a16="http://schemas.microsoft.com/office/drawing/2014/main" id="{84DDC70F-AE5C-4A4D-B6B2-116E4B5D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30" y="2850156"/>
            <a:ext cx="5673334" cy="37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BUT WAIT THERE’S MORE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2" charset="0"/>
                <a:ea typeface="Roboto Mono" pitchFamily="2" charset="0"/>
              </a:rPr>
              <a:t>50% OFF MY POWER QUERY COURSE THIS WEEK</a:t>
            </a:r>
          </a:p>
          <a:p>
            <a:r>
              <a:rPr lang="en-US" sz="4800" b="1" dirty="0">
                <a:latin typeface="Gidole" panose="02000503000000000000" pitchFamily="2" charset="0"/>
                <a:ea typeface="Roboto Mono" pitchFamily="2" charset="0"/>
              </a:rPr>
              <a:t>PROMOCODE NOHARDCODES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0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https://swiy.co/learn-pq</a:t>
            </a:r>
            <a:r>
              <a:rPr lang="en-US" sz="6000" dirty="0">
                <a:latin typeface="Gidole" panose="02000503000000000000" pitchFamily="2" charset="0"/>
                <a:ea typeface="Roboto Mono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C410DE-B01C-44C6-A709-1F75782D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06252"/>
            <a:ext cx="8546691" cy="48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73CBB4E-5DFC-455A-821A-20E365597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4483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202055" y="6467349"/>
            <a:ext cx="5181601" cy="400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400" y="2400300"/>
            <a:ext cx="9243139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Vertically stack/append files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the duct tape of lookup functions like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VLOOKUP() 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and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XLOOKUP()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 to the welder of relational joins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left and inner joins (match or no match?)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Explore the world of exotic joins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  <p:extLst>
      <p:ext uri="{BB962C8B-B14F-4D97-AF65-F5344CB8AC3E}">
        <p14:creationId xmlns:p14="http://schemas.microsoft.com/office/powerpoint/2010/main" val="33530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FOLLOWING ALONG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091624" y="7014966"/>
            <a:ext cx="3650350" cy="8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471" y="3337024"/>
            <a:ext cx="6943162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30" dirty="0">
                <a:solidFill>
                  <a:srgbClr val="000000"/>
                </a:solidFill>
                <a:latin typeface="Gidole"/>
              </a:rPr>
              <a:t>Download resources with link or QR code:</a:t>
            </a:r>
          </a:p>
          <a:p>
            <a:r>
              <a:rPr lang="en-US" sz="8000" spc="30" dirty="0">
                <a:solidFill>
                  <a:srgbClr val="000000"/>
                </a:solidFill>
                <a:latin typeface="Gidole"/>
                <a:hlinkClick r:id="rId4"/>
              </a:rPr>
              <a:t>https://swiy.co/pq-joins</a:t>
            </a:r>
            <a:r>
              <a:rPr lang="en-US" sz="8000" spc="30" dirty="0">
                <a:solidFill>
                  <a:srgbClr val="000000"/>
                </a:solidFill>
                <a:latin typeface="Gidole"/>
              </a:rPr>
              <a:t>  </a:t>
            </a:r>
            <a:endParaRPr lang="en-US" sz="66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484D-1882-2E35-E728-AC1FB281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6" y="2826437"/>
            <a:ext cx="3715817" cy="3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 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Vertical “stack”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Pre-PQ: Copy-paste?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5CF4-767D-8609-7A02-D103C7975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55" t="65709" r="10863" b="1293"/>
          <a:stretch/>
        </p:blipFill>
        <p:spPr>
          <a:xfrm>
            <a:off x="12649200" y="918982"/>
            <a:ext cx="3810000" cy="838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5A7D-48EC-A6FE-97E8-6A3DC5D3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1390650" y="4133753"/>
            <a:ext cx="2971800" cy="371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1322A-90BE-B9E9-BC2D-C1BDC5F0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7658100" y="4133754"/>
            <a:ext cx="2971800" cy="3715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1B4A2-1347-A499-3832-A10498125FC2}"/>
              </a:ext>
            </a:extLst>
          </p:cNvPr>
          <p:cNvSpPr txBox="1"/>
          <p:nvPr/>
        </p:nvSpPr>
        <p:spPr>
          <a:xfrm>
            <a:off x="5029200" y="4991100"/>
            <a:ext cx="7619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Gidole" panose="02000503000000000000" pitchFamily="50" charset="0"/>
                <a:ea typeface="Roboto Mono" pitchFamily="2" charset="0"/>
              </a:rPr>
              <a:t>+						=</a:t>
            </a:r>
          </a:p>
        </p:txBody>
      </p:sp>
    </p:spTree>
    <p:extLst>
      <p:ext uri="{BB962C8B-B14F-4D97-AF65-F5344CB8AC3E}">
        <p14:creationId xmlns:p14="http://schemas.microsoft.com/office/powerpoint/2010/main" val="849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APPENDING: 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Files: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hof_yes.csv, hof_no.csv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Start with a blank Excel </a:t>
            </a:r>
            <a:r>
              <a:rPr lang="en-US" sz="4000" dirty="0" err="1">
                <a:latin typeface="Gidole" panose="02000503000000000000" pitchFamily="50" charset="0"/>
                <a:ea typeface="Roboto Mono" pitchFamily="2" charset="0"/>
              </a:rPr>
              <a:t>workboook</a:t>
            </a:r>
            <a:endParaRPr lang="en-US" sz="4000" dirty="0">
              <a:latin typeface="Gidole" panose="02000503000000000000" pitchFamily="50" charset="0"/>
              <a:ea typeface="Roboto Mono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D2863-CC44-494F-8760-267A4D272A18}"/>
              </a:ext>
            </a:extLst>
          </p:cNvPr>
          <p:cNvSpPr txBox="1"/>
          <p:nvPr/>
        </p:nvSpPr>
        <p:spPr>
          <a:xfrm>
            <a:off x="1524000" y="215841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50" charset="0"/>
              </a:rPr>
              <a:t>I have 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38A9-93B7-477E-9D25-749D8F7E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2406317"/>
            <a:ext cx="8588907" cy="685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1BF12-46D9-474D-BCA6-787886BBEFD4}"/>
              </a:ext>
            </a:extLst>
          </p:cNvPr>
          <p:cNvSpPr txBox="1"/>
          <p:nvPr/>
        </p:nvSpPr>
        <p:spPr>
          <a:xfrm>
            <a:off x="1676400" y="2874604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idole" panose="02000503000000000000" pitchFamily="50" charset="0"/>
              </a:rPr>
              <a:t>Who are these people?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8ED4-2E3C-4240-BBF1-C19A5DE8A166}"/>
              </a:ext>
            </a:extLst>
          </p:cNvPr>
          <p:cNvSpPr/>
          <p:nvPr/>
        </p:nvSpPr>
        <p:spPr>
          <a:xfrm>
            <a:off x="6477000" y="2413937"/>
            <a:ext cx="1066800" cy="6851318"/>
          </a:xfrm>
          <a:prstGeom prst="rect">
            <a:avLst/>
          </a:prstGeom>
          <a:noFill/>
          <a:ln w="57150"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" y="2263122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VLOOKUP way)</a:t>
            </a:r>
          </a:p>
        </p:txBody>
      </p:sp>
    </p:spTree>
    <p:extLst>
      <p:ext uri="{BB962C8B-B14F-4D97-AF65-F5344CB8AC3E}">
        <p14:creationId xmlns:p14="http://schemas.microsoft.com/office/powerpoint/2010/main" val="289700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785</Words>
  <Application>Microsoft Office PowerPoint</Application>
  <PresentationFormat>Custom</PresentationFormat>
  <Paragraphs>132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League Spartan</vt:lpstr>
      <vt:lpstr>Gidole</vt:lpstr>
      <vt:lpstr>League Spartan Bold</vt:lpstr>
      <vt:lpstr>Calibri</vt:lpstr>
      <vt:lpstr>Arial</vt:lpstr>
      <vt:lpstr>Roboto</vt:lpstr>
      <vt:lpstr>Roboto Mono</vt:lpstr>
      <vt:lpstr>Consolas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113</cp:revision>
  <dcterms:created xsi:type="dcterms:W3CDTF">2006-08-16T00:00:00Z</dcterms:created>
  <dcterms:modified xsi:type="dcterms:W3CDTF">2022-09-29T15:43:37Z</dcterms:modified>
  <dc:identifier>DADurESpNu8</dc:identifier>
</cp:coreProperties>
</file>